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859" r:id="rId2"/>
    <p:sldId id="906" r:id="rId3"/>
    <p:sldId id="910" r:id="rId4"/>
    <p:sldId id="911" r:id="rId5"/>
    <p:sldId id="912" r:id="rId6"/>
    <p:sldId id="913" r:id="rId7"/>
    <p:sldId id="914" r:id="rId8"/>
    <p:sldId id="915" r:id="rId9"/>
    <p:sldId id="916" r:id="rId10"/>
    <p:sldId id="917" r:id="rId11"/>
    <p:sldId id="918" r:id="rId12"/>
    <p:sldId id="919" r:id="rId13"/>
    <p:sldId id="920" r:id="rId14"/>
    <p:sldId id="921" r:id="rId15"/>
    <p:sldId id="922" r:id="rId16"/>
    <p:sldId id="923" r:id="rId17"/>
    <p:sldId id="924" r:id="rId18"/>
    <p:sldId id="925" r:id="rId19"/>
    <p:sldId id="926" r:id="rId20"/>
    <p:sldId id="927" r:id="rId21"/>
    <p:sldId id="928" r:id="rId22"/>
    <p:sldId id="929"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92819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smtClean="0">
                <a:solidFill>
                  <a:srgbClr val="70AD47">
                    <a:lumMod val="75000"/>
                  </a:srgbClr>
                </a:solidFill>
                <a:ea typeface="楷体" panose="02010609060101010101" pitchFamily="49" charset="-122"/>
                <a:cs typeface="Times New Roman" panose="02020603050405020304" pitchFamily="18" charset="0"/>
              </a:rPr>
              <a:t>期末专题复习</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
        <p:nvSpPr>
          <p:cNvPr id="6" name="文本框 5"/>
          <p:cNvSpPr txBox="1"/>
          <p:nvPr/>
        </p:nvSpPr>
        <p:spPr>
          <a:xfrm>
            <a:off x="0" y="3212976"/>
            <a:ext cx="12192000" cy="898836"/>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专题一　资本主义制度的扩展</a:t>
            </a:r>
            <a:endParaRPr lang="zh-CN" altLang="en-US" sz="4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二、 材料解析题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俄国资本主义开始萌芽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已经有了很大发展。在许多工业部门中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机器生产逐渐代替落后的手工劳动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在封建农奴制度下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大部分可耕地多半都属于地主和国家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直接从事农业生产的农民都是农奴。农奴对地主有人身依附关系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不能任意离开土地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这妨碍着自由劳动力市场的发展。虽然一部分交代役租的农民可以独立经营工商业或到工厂去做工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但是他们对地主仍有人身义务。在农活繁忙的季节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地主可以随时把他们抽回去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这就影响了企业的正常生产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而且厂主雇用这种工人还须拨给农奴主一部分利润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从而也就影响了工业企业的资本积累。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摘编自邱兆祥</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《经济金融理论探索集》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面对异彩纷呈的西方文明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闭关锁国近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年的日本表现出大规模输入的热情</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在经济方面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按照西方国家的模式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大力发展作为工业生产基础的煤铁工业和利于国家资本积累的纺织工业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改变传统的生产和经营方式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力求实现经济独立。在政体</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建设方面</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仿效德国宪法</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确立起以天皇为核心的立宪君主制。在教育方面</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1871</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年设立文部省</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1872</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年发布《学制令》</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改革旧的教育制度和教学内容</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移植西方学制和近代科技知识</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广派留学生</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普及初等教育</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重视实业教育</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发展高等教育。</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摘编自甘丽娟</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《东方文化与文学专题》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根据材料一，指出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世纪俄国发展面临的最大问题。这个问题是如何解决的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材料二中的各项措施属于日本历史上哪一次重要改革？其对日本发展产生了哪些重要影响？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矩形 2"/>
          <p:cNvSpPr/>
          <p:nvPr/>
        </p:nvSpPr>
        <p:spPr>
          <a:xfrm>
            <a:off x="360854" y="1268760"/>
            <a:ext cx="11422984"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农奴制严重制约了俄国的经济发展。俄国通过</a:t>
            </a:r>
            <a:r>
              <a:rPr lang="en-US" altLang="zh-CN" sz="2400">
                <a:cs typeface="Times New Roman" panose="02020603050405020304" pitchFamily="18" charset="0"/>
              </a:rPr>
              <a:t>1861</a:t>
            </a:r>
            <a:r>
              <a:rPr lang="zh-CN" altLang="zh-CN" sz="2400">
                <a:cs typeface="Times New Roman" panose="02020603050405020304" pitchFamily="18" charset="0"/>
              </a:rPr>
              <a:t>年农奴制改革废除了农奴制</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a:t>
            </a:r>
            <a:r>
              <a:rPr lang="en-US" altLang="zh-CN" sz="2400">
                <a:cs typeface="Times New Roman" panose="02020603050405020304" pitchFamily="18" charset="0"/>
              </a:rPr>
              <a:t>1861</a:t>
            </a:r>
            <a:r>
              <a:rPr lang="zh-CN" altLang="zh-CN" sz="2400">
                <a:cs typeface="Times New Roman" panose="02020603050405020304" pitchFamily="18" charset="0"/>
              </a:rPr>
              <a:t>年，亚历山大二世颁布了废除农奴制的法令</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4" name="矩形 3"/>
          <p:cNvSpPr/>
          <p:nvPr/>
        </p:nvSpPr>
        <p:spPr>
          <a:xfrm>
            <a:off x="389322" y="3442184"/>
            <a:ext cx="11440128" cy="2308324"/>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明治维新。明治维新成为日本历史的重大转折点；通过明治维新，日本迅速走上了发展资本主义的道路，实现了富国强兵，开始跻身资本主义强国之列；明治维新保留了大量旧制度的残余，军国主义色彩浓厚，日本强大起来后，很快走上了对外侵略扩张的道路。</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lvl="0"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以上两则材料共同反映了当时世界怎样的时代潮流</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32862" y="1268760"/>
            <a:ext cx="11999048"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资本主义制度的巩固与扩展；资产阶级革命或改革；资本主义制度在世界范围内确立。</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3010807345"/>
              </p:ext>
            </p:extLst>
          </p:nvPr>
        </p:nvGraphicFramePr>
        <p:xfrm>
          <a:off x="478582" y="1988840"/>
          <a:ext cx="11368119" cy="2194560"/>
        </p:xfrm>
        <a:graphic>
          <a:graphicData uri="http://schemas.openxmlformats.org/drawingml/2006/table">
            <a:tbl>
              <a:tblPr firstRow="1" firstCol="1" bandRow="1"/>
              <a:tblGrid>
                <a:gridCol w="2102633">
                  <a:extLst>
                    <a:ext uri="{9D8B030D-6E8A-4147-A177-3AD203B41FA5}">
                      <a16:colId xmlns:a16="http://schemas.microsoft.com/office/drawing/2014/main" val="1796985232"/>
                    </a:ext>
                  </a:extLst>
                </a:gridCol>
                <a:gridCol w="3499576">
                  <a:extLst>
                    <a:ext uri="{9D8B030D-6E8A-4147-A177-3AD203B41FA5}">
                      <a16:colId xmlns:a16="http://schemas.microsoft.com/office/drawing/2014/main" val="2581041065"/>
                    </a:ext>
                  </a:extLst>
                </a:gridCol>
                <a:gridCol w="5765910">
                  <a:extLst>
                    <a:ext uri="{9D8B030D-6E8A-4147-A177-3AD203B41FA5}">
                      <a16:colId xmlns:a16="http://schemas.microsoft.com/office/drawing/2014/main" val="1854826129"/>
                    </a:ext>
                  </a:extLst>
                </a:gridCol>
              </a:tblGrid>
              <a:tr h="72008">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北美殖民地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554622"/>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经济矛盾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把北美看作原料产地和商品销售市场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农业和工商业的发展</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要求经济独立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606247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民族矛盾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民族压迫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美利坚民族的形成</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要求政治独立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394325"/>
                  </a:ext>
                </a:extLst>
              </a:tr>
            </a:tbl>
          </a:graphicData>
        </a:graphic>
      </p:graphicFrame>
    </p:spTree>
    <p:extLst>
      <p:ext uri="{BB962C8B-B14F-4D97-AF65-F5344CB8AC3E}">
        <p14:creationId xmlns:p14="http://schemas.microsoft.com/office/powerpoint/2010/main" val="3256021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黑人奴隶占全国总人口的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但他们并不是平均分散于全国各地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而是集中于南方。这些黑人奴隶本身就构成</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对种植园主</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一种特殊强大的利益。大家明白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这项利益也就是战争的肇因。为了达到加强、继续、扩大这项利益的目的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叛乱分子不惜通过战争来分裂联邦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而政府当即声明要限制战争范围的扩大。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1865</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林肯总统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第二次就职</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演说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到战争结束之时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万黑人在联邦陆军服役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万黑人在联邦海军服役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万黑人在军队中从事劳役工作。为了消灭奴隶制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38000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名黑人献出了生命。有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名黑人战士获得了国会荣誉勋章。他们的所作所为改变了国人对黑人的看法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也改变了他们对自己的看法。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摘编自李军</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《自由的新生</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美国内战风云录》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根据材料一，分析美国独立战争爆发的根本原因。根据材料一并结合所学知识，简述美国独立战争产生的影响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890698"/>
            <a:ext cx="11567000" cy="1754326"/>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英国的殖民统治阻碍了北美资本主义的发展。美国独立战争结束了英国的殖民统治，实现了国家的独立，确立了比较民主的资产阶级政治体制，有利于美国资本主义的发展，对以后欧洲和拉丁美洲的革命也起到了推动作用。</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结合所学知识，写出材料二中这场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的名称，并分析其实质。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材料三中的数据说明了什么？黑人能参加联邦军队的战斗与哪一文件的颁布有关？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根据上述材料，概括美国两次资产阶级革命的共同作用</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277386"/>
            <a:ext cx="8779971"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南北战争</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或美国内战</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。美国历史上第二次资产阶级革命。</a:t>
            </a:r>
            <a:endParaRPr lang="zh-CN" altLang="zh-CN" sz="1200">
              <a:solidFill>
                <a:srgbClr val="000000"/>
              </a:solidFill>
              <a:cs typeface="Times New Roman" panose="02020603050405020304" pitchFamily="18" charset="0"/>
            </a:endParaRPr>
          </a:p>
        </p:txBody>
      </p:sp>
      <p:sp>
        <p:nvSpPr>
          <p:cNvPr id="4" name="矩形 3"/>
          <p:cNvSpPr/>
          <p:nvPr/>
        </p:nvSpPr>
        <p:spPr>
          <a:xfrm>
            <a:off x="406574" y="2852936"/>
            <a:ext cx="11161240"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参加南北战争的黑人为北方的获胜作出了重大贡献。《解放黑人奴隶宣言》。</a:t>
            </a:r>
            <a:endParaRPr lang="zh-CN" altLang="zh-CN" sz="1200">
              <a:solidFill>
                <a:srgbClr val="000000"/>
              </a:solidFill>
              <a:cs typeface="Times New Roman" panose="02020603050405020304" pitchFamily="18" charset="0"/>
            </a:endParaRPr>
          </a:p>
        </p:txBody>
      </p:sp>
      <p:sp>
        <p:nvSpPr>
          <p:cNvPr id="5" name="矩形 4"/>
          <p:cNvSpPr/>
          <p:nvPr/>
        </p:nvSpPr>
        <p:spPr>
          <a:xfrm>
            <a:off x="343710" y="4077072"/>
            <a:ext cx="11224104"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都扫除了阻碍资本主义发展的因素，促进了美国资本主义的进一步发展。</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资本主义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在产生与发展过程中会出现各种问题。某校九年级</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班学生对资本主义产生与发展中的问题与各国的应对措施展开探究，请你参与。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美国宣布独立的时候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奴隶制在全部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个州都是合法的。到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至少北方各州都已经开始着手废除奴隶制。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1858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林肯宣称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不能永远维持半奴隶和半自由的状态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林肯颁布《解放黑人奴隶宣言》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适用于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个叛乱州的奴隶。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英</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安德鲁</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玛尔</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0137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1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俄罗斯国家图书馆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保留着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世纪上半期的报纸，上面登出的有一则出售和交换农奴的广告：出售家奴两名，一名为照看猎犬者，并会做鞋，现年三十，已婚。这种现象</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出自彼得一世改革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促进了自由劳动力增加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顺应了国家发展需要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阻碍了资本主义的发展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p:cNvPicPr>
            <a:picLocks noChangeAspect="1"/>
          </p:cNvPicPr>
          <p:nvPr/>
        </p:nvPicPr>
        <p:blipFill>
          <a:blip r:embed="rId2"/>
          <a:stretch>
            <a:fillRect/>
          </a:stretch>
        </p:blipFill>
        <p:spPr>
          <a:xfrm>
            <a:off x="766614" y="1340768"/>
            <a:ext cx="1914525" cy="523875"/>
          </a:xfrm>
          <a:prstGeom prst="rect">
            <a:avLst/>
          </a:prstGeom>
        </p:spPr>
      </p:pic>
      <p:sp>
        <p:nvSpPr>
          <p:cNvPr id="4" name="矩形 3"/>
          <p:cNvSpPr/>
          <p:nvPr/>
        </p:nvSpPr>
        <p:spPr>
          <a:xfrm>
            <a:off x="2655261" y="254765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由于日本有向伟大的中国文化世界借用某些东西的悠久传统</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日本精神、中国知识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为口号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适应了经过挑选的中国文化的某些方面。现在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日本又以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东方道德、西方技艺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为口号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向西方借用了它所盼望的东西。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斯塔夫里阿诺斯《全球通史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从史前史到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世纪</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32329" y="3140968"/>
            <a:ext cx="4051109" cy="461665"/>
          </a:xfrm>
          <a:prstGeom prst="rect">
            <a:avLst/>
          </a:prstGeom>
        </p:spPr>
        <p:txBody>
          <a:bodyPr wrap="none">
            <a:spAutoFit/>
          </a:bodyPr>
          <a:lstStyle/>
          <a:p>
            <a:r>
              <a:rPr lang="en-US" altLang="zh-CN" sz="2400" b="0">
                <a:solidFill>
                  <a:srgbClr val="000000"/>
                </a:solidFill>
              </a:rPr>
              <a:t>9</a:t>
            </a:r>
            <a:r>
              <a:rPr lang="zh-CN" altLang="zh-CN" sz="2400" b="0">
                <a:solidFill>
                  <a:srgbClr val="000000"/>
                </a:solidFill>
                <a:cs typeface="Times New Roman" panose="02020603050405020304" pitchFamily="18" charset="0"/>
              </a:rPr>
              <a:t>世纪后期俄国农奴暴动次数</a:t>
            </a:r>
            <a:endParaRPr lang="zh-CN" altLang="en-US" b="0"/>
          </a:p>
        </p:txBody>
      </p:sp>
      <p:pic>
        <p:nvPicPr>
          <p:cNvPr id="5" name="ds118.jpg"/>
          <p:cNvPicPr/>
          <p:nvPr/>
        </p:nvPicPr>
        <p:blipFill>
          <a:blip r:embed="rId2"/>
          <a:stretch>
            <a:fillRect/>
          </a:stretch>
        </p:blipFill>
        <p:spPr>
          <a:xfrm>
            <a:off x="3718942" y="746120"/>
            <a:ext cx="4591050" cy="2374900"/>
          </a:xfrm>
          <a:prstGeom prst="rect">
            <a:avLst/>
          </a:prstGeom>
        </p:spPr>
      </p:pic>
    </p:spTree>
    <p:extLst>
      <p:ext uri="{BB962C8B-B14F-4D97-AF65-F5344CB8AC3E}">
        <p14:creationId xmlns:p14="http://schemas.microsoft.com/office/powerpoint/2010/main" val="1846443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根据材料一并结合所学知识，分析美国出现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半奴隶和半自由的状态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的原因以及《解放黑人奴隶宣言》对南北战争进程产生的影响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根据材料二图表中的信息，指出这一时期俄国面临的社会危机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962" y="1836198"/>
            <a:ext cx="11584144"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南北方不同的经济形式并存</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或北方是资本主义经济，南方是种植园经济</a:t>
            </a:r>
            <a:r>
              <a:rPr lang="en-US" altLang="zh-CN" sz="2400">
                <a:ea typeface="Times New Roman" panose="02020603050405020304" pitchFamily="18" charset="0"/>
                <a:cs typeface="Times New Roman" panose="02020603050405020304" pitchFamily="18" charset="0"/>
              </a:rPr>
              <a:t>)</a:t>
            </a:r>
            <a:r>
              <a:rPr lang="zh-CN" altLang="zh-CN" sz="2400">
                <a:cs typeface="Times New Roman" panose="02020603050405020304" pitchFamily="18" charset="0"/>
              </a:rPr>
              <a:t>。调动了黑人奴隶的积极性，他们踊跃参军作战，扭转了北方军队在战场上的被动局面。</a:t>
            </a:r>
            <a:endParaRPr lang="zh-CN" altLang="zh-CN" sz="1200">
              <a:solidFill>
                <a:srgbClr val="000000"/>
              </a:solidFill>
              <a:cs typeface="Times New Roman" panose="02020603050405020304" pitchFamily="18" charset="0"/>
            </a:endParaRPr>
          </a:p>
        </p:txBody>
      </p:sp>
      <p:sp>
        <p:nvSpPr>
          <p:cNvPr id="4" name="矩形 3"/>
          <p:cNvSpPr/>
          <p:nvPr/>
        </p:nvSpPr>
        <p:spPr>
          <a:xfrm>
            <a:off x="385291" y="3501008"/>
            <a:ext cx="8950275"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农奴暴动次数猛增，阶级矛盾激化，威胁沙皇专制统治。</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164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根据材料三并结合所学知识，概括日本向西方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借用东西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这件事给日本带来的积极影响。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综合上述材料，你认为什么样的改革才能够促进本国经济和社会的发展</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938714"/>
            <a:ext cx="11422984" cy="1130246"/>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通过明治维新，日本迅速走上了发展资本主义的道路，实现了富国强兵，开始跻身资本主义强国之列。</a:t>
            </a:r>
            <a:endParaRPr lang="zh-CN" altLang="zh-CN" sz="1200">
              <a:solidFill>
                <a:srgbClr val="000000"/>
              </a:solidFill>
              <a:cs typeface="Times New Roman" panose="02020603050405020304" pitchFamily="18" charset="0"/>
            </a:endParaRPr>
          </a:p>
        </p:txBody>
      </p:sp>
      <p:sp>
        <p:nvSpPr>
          <p:cNvPr id="4" name="矩形 3"/>
          <p:cNvSpPr/>
          <p:nvPr/>
        </p:nvSpPr>
        <p:spPr>
          <a:xfrm>
            <a:off x="385291" y="3564390"/>
            <a:ext cx="8086179" cy="646331"/>
          </a:xfrm>
          <a:prstGeom prst="rect">
            <a:avLst/>
          </a:prstGeom>
        </p:spPr>
        <p:txBody>
          <a:bodyPr wrap="square">
            <a:spAutoFit/>
          </a:bodyPr>
          <a:lstStyle/>
          <a:p>
            <a:pPr>
              <a:lnSpc>
                <a:spcPct val="150000"/>
              </a:lnSpc>
              <a:spcAft>
                <a:spcPts val="0"/>
              </a:spcAft>
            </a:pPr>
            <a:r>
              <a:rPr lang="zh-CN" altLang="zh-CN" sz="2400">
                <a:cs typeface="Times New Roman" panose="02020603050405020304" pitchFamily="18" charset="0"/>
              </a:rPr>
              <a:t>适合本国国情，顺应历史发展潮流。</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1742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农民获得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的时候，已经被剥夺得一干二净。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这是由于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年废除农奴制的法令规定</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农奴在法律上是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地主不许买卖农奴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农奴的份地必须出钱赎买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地主不许干涉农奴的生活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3574926"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53910"/>
          </a:xfrm>
        </p:spPr>
        <p:txBody>
          <a:bodyPr/>
          <a:lstStyle/>
          <a:p>
            <a:pPr hangingPunct="0">
              <a:lnSpc>
                <a:spcPct val="130000"/>
              </a:lnSpc>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年俄国农民外出谋生人数统计表。据此推断，亚历山大二世废除农奴制的改革</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废除了俄国封建等级制度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为俄国发展提供了自由劳动力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使农民获得完全意义上的解放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推动农民自下而上解放</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199031894"/>
              </p:ext>
            </p:extLst>
          </p:nvPr>
        </p:nvGraphicFramePr>
        <p:xfrm>
          <a:off x="550590" y="1772816"/>
          <a:ext cx="10971213" cy="2743200"/>
        </p:xfrm>
        <a:graphic>
          <a:graphicData uri="http://schemas.openxmlformats.org/drawingml/2006/table">
            <a:tbl>
              <a:tblPr firstRow="1" firstCol="1" bandRow="1"/>
              <a:tblGrid>
                <a:gridCol w="4783449">
                  <a:extLst>
                    <a:ext uri="{9D8B030D-6E8A-4147-A177-3AD203B41FA5}">
                      <a16:colId xmlns:a16="http://schemas.microsoft.com/office/drawing/2014/main" val="3047710855"/>
                    </a:ext>
                  </a:extLst>
                </a:gridCol>
                <a:gridCol w="6187764">
                  <a:extLst>
                    <a:ext uri="{9D8B030D-6E8A-4147-A177-3AD203B41FA5}">
                      <a16:colId xmlns:a16="http://schemas.microsoft.com/office/drawing/2014/main" val="3105342465"/>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外出谋生农民数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0292936"/>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1861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1870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129</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8322582"/>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1871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1880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030925"/>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1881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1890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0003003"/>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1891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713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66</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6909048"/>
                  </a:ext>
                </a:extLst>
              </a:tr>
            </a:tbl>
          </a:graphicData>
        </a:graphic>
      </p:graphicFrame>
      <p:sp>
        <p:nvSpPr>
          <p:cNvPr id="4" name="矩形 3"/>
          <p:cNvSpPr/>
          <p:nvPr/>
        </p:nvSpPr>
        <p:spPr>
          <a:xfrm>
            <a:off x="2350790" y="1255167"/>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1814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年从外国输入美国的商品为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多万美元，而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1816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年增加到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14700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万美元。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1859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年，美国南部销往英国和欧洲大陆的棉花分别为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2344000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1069000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包，销往北部的棉花只有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94300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包。这种现象</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推动了美国工业领先世界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加剧了美国南北矛盾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激化了美国与欧洲的矛盾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延缓美国内战的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爆发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896434" y="1985101"/>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rPr>
              <a:t>5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图所示内容反映了南北战争中，北方</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军事潜力更深厚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物资基础更丰富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财政实力更雄厚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才智谋略更</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908720"/>
            <a:ext cx="2057400" cy="542925"/>
          </a:xfrm>
          <a:prstGeom prst="rect">
            <a:avLst/>
          </a:prstGeom>
        </p:spPr>
      </p:pic>
      <p:pic>
        <p:nvPicPr>
          <p:cNvPr id="4" name="ds45.jpg" descr="id:2147492359;FounderCES"/>
          <p:cNvPicPr/>
          <p:nvPr/>
        </p:nvPicPr>
        <p:blipFill>
          <a:blip r:embed="rId3"/>
          <a:stretch>
            <a:fillRect/>
          </a:stretch>
        </p:blipFill>
        <p:spPr>
          <a:xfrm>
            <a:off x="2824014" y="1614245"/>
            <a:ext cx="5334000" cy="2800350"/>
          </a:xfrm>
          <a:prstGeom prst="rect">
            <a:avLst/>
          </a:prstGeom>
        </p:spPr>
      </p:pic>
      <p:sp>
        <p:nvSpPr>
          <p:cNvPr id="5" name="矩形 4"/>
          <p:cNvSpPr/>
          <p:nvPr/>
        </p:nvSpPr>
        <p:spPr>
          <a:xfrm>
            <a:off x="8208002" y="879103"/>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位日本思想家指出：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中国人模仿西方，在短时间改革了兵制，花大把金钱制造军舰，购买大炮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其实这是表象的文明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但是学习西方来改革自国的政治法律，改变国民气质，则是最不容易做到的了。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作者主要说明日本应该</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引进西方技术实现工业化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学习西方的文化生活方式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培养具有民主思想的人才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从制度和精神层面学习</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西方</a:t>
            </a:r>
            <a:endParaRPr lang="zh-CN" altLang="en-US"/>
          </a:p>
        </p:txBody>
      </p:sp>
      <p:sp>
        <p:nvSpPr>
          <p:cNvPr id="3" name="矩形 2"/>
          <p:cNvSpPr/>
          <p:nvPr/>
        </p:nvSpPr>
        <p:spPr>
          <a:xfrm>
            <a:off x="9407574"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成都中考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年期间，日本棉纺厂从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家增至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家，纱锭从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万个增至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万个，棉纱的产量增加了大约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倍。这些变化的出现主要是因为日本</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实施了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殖产兴业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开展了倒幕运动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文明开化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推行了废藩置县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10127654"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滨海新区模拟</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年代，美国、俄国和日本为了解决国内面临的严重危机，各自采取了不同的应对方式。其产生的共同作用是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实现了民族独立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走上了侵略扩张道路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摆脱了殖民统治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增强了资本主义力量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866528" y="1437915"/>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1010</TotalTime>
  <Words>1278</Words>
  <Application>Microsoft Office PowerPoint</Application>
  <PresentationFormat>自定义</PresentationFormat>
  <Paragraphs>138</Paragraphs>
  <Slides>22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22</vt:i4>
      </vt:variant>
    </vt:vector>
  </HeadingPairs>
  <TitlesOfParts>
    <vt:vector size="30"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301</cp:revision>
  <dcterms:created xsi:type="dcterms:W3CDTF">2020-11-06T05:24:40Z</dcterms:created>
  <dcterms:modified xsi:type="dcterms:W3CDTF">2024-12-15T14:12:46Z</dcterms:modified>
</cp:coreProperties>
</file>